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73" r:id="rId2"/>
    <p:sldId id="274" r:id="rId3"/>
    <p:sldId id="276" r:id="rId4"/>
  </p:sldIdLst>
  <p:sldSz cx="9144000" cy="5143500" type="screen16x9"/>
  <p:notesSz cx="6858000" cy="9144000"/>
  <p:embeddedFontLst>
    <p:embeddedFont>
      <p:font typeface="Pretendard" panose="02000503000000020004" pitchFamily="2" charset="-127"/>
      <p:regular r:id="rId6"/>
      <p:bold r:id="rId7"/>
    </p:embeddedFont>
    <p:embeddedFont>
      <p:font typeface="Pretendard ExtraBold" panose="02000503000000020004" pitchFamily="2" charset="-127"/>
      <p:bold r:id="rId8"/>
    </p:embeddedFont>
    <p:embeddedFont>
      <p:font typeface="Pretendard Light" panose="02000403000000020004" pitchFamily="2" charset="-127"/>
      <p:regular r:id="rId9"/>
    </p:embeddedFont>
    <p:embeddedFont>
      <p:font typeface="Pretendard Medium" panose="02000503000000020004" pitchFamily="2" charset="-127"/>
      <p:regular r:id="rId10"/>
    </p:embeddedFont>
    <p:embeddedFont>
      <p:font typeface="Pretendard SemiBold" panose="02000503000000020004" pitchFamily="2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gyWg9kAJOjJUbOqqKvFjcg0fYj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9B6"/>
    <a:srgbClr val="E4F010"/>
    <a:srgbClr val="3C81F4"/>
    <a:srgbClr val="E1AFD1"/>
    <a:srgbClr val="2951CD"/>
    <a:srgbClr val="3BD169"/>
    <a:srgbClr val="9CE8B4"/>
    <a:srgbClr val="FBBC04"/>
    <a:srgbClr val="29A34A"/>
    <a:srgbClr val="B1E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ED176-C74F-41E6-ACAD-D39EBBA09D3B}">
  <a:tblStyle styleId="{C38ED176-C74F-41E6-ACAD-D39EBBA09D3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61" autoAdjust="0"/>
    <p:restoredTop sz="94638"/>
  </p:normalViewPr>
  <p:slideViewPr>
    <p:cSldViewPr snapToGrid="0">
      <p:cViewPr varScale="1">
        <p:scale>
          <a:sx n="126" d="100"/>
          <a:sy n="126" d="100"/>
        </p:scale>
        <p:origin x="672" y="48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104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0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102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0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" panose="02000503000000020004" pitchFamily="2" charset="-127"/>
        <a:ea typeface="Pretendard" panose="02000503000000020004" pitchFamily="2" charset="-127"/>
        <a:cs typeface="Pretendard" panose="020005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7" name="Google Shape;27;p6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5" name="Google Shape;3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8" name="Google Shape;3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2" name="Google Shape;42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dirty="0"/>
          </a:p>
        </p:txBody>
      </p:sp>
      <p:sp>
        <p:nvSpPr>
          <p:cNvPr id="47" name="Google Shape;4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50" name="Google Shape;50;p7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9479C71A-CD12-C8A6-FD8B-A403F2FDE9A4}"/>
              </a:ext>
            </a:extLst>
          </p:cNvPr>
          <p:cNvSpPr/>
          <p:nvPr/>
        </p:nvSpPr>
        <p:spPr>
          <a:xfrm>
            <a:off x="660956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C1D02E-95DF-9EF6-AF3E-112BC59962C1}"/>
              </a:ext>
            </a:extLst>
          </p:cNvPr>
          <p:cNvSpPr/>
          <p:nvPr/>
        </p:nvSpPr>
        <p:spPr>
          <a:xfrm>
            <a:off x="1943282" y="3254588"/>
            <a:ext cx="1018559" cy="10185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Google Shape;316;p18"/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427654" y="2923069"/>
            <a:ext cx="2819400" cy="289876"/>
          </a:xfrm>
          <a:prstGeom prst="homePlate">
            <a:avLst>
              <a:gd name="adj" fmla="val 50000"/>
            </a:avLst>
          </a:prstGeom>
          <a:solidFill>
            <a:srgbClr val="2951CD">
              <a:alpha val="11000"/>
            </a:srgbClr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타겟 분석</a:t>
            </a:r>
            <a:endParaRPr sz="800" b="0" i="0" u="none" strike="noStrike" cap="none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3263850" y="3412537"/>
            <a:ext cx="26163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Alpha 세대부터 MZ세대까지</a:t>
            </a:r>
            <a:endParaRPr lang="en-US" altLang="ko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코어 타깃을 대상으로 한 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n-US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인지도 향상</a:t>
            </a: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</a:t>
            </a:r>
            <a:endParaRPr lang="en-US" altLang="ko-KR" sz="8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900" b="1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노출 커버리지 극대화</a:t>
            </a: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를 통한</a:t>
            </a:r>
            <a:endParaRPr lang="en-US" altLang="ko-KR"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브랜드 검색 쿼리 향상</a:t>
            </a:r>
            <a:endParaRPr sz="8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3162300" y="2922728"/>
            <a:ext cx="2819400" cy="284456"/>
          </a:xfrm>
          <a:prstGeom prst="chevron">
            <a:avLst>
              <a:gd name="adj" fmla="val 50000"/>
            </a:avLst>
          </a:prstGeom>
          <a:solidFill>
            <a:srgbClr val="2951CD">
              <a:alpha val="45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캠페인 목표 설정 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5896946" y="2915751"/>
            <a:ext cx="2819400" cy="289876"/>
          </a:xfrm>
          <a:prstGeom prst="chevron">
            <a:avLst>
              <a:gd name="adj" fmla="val 50000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수립 </a:t>
            </a:r>
            <a:endParaRPr sz="800" b="0" i="0" u="none" strike="noStrike" cap="none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690385" y="3419877"/>
            <a:ext cx="959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펀슈머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2008711" y="3419877"/>
            <a:ext cx="88770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예</a:t>
            </a:r>
            <a:r>
              <a:rPr lang="en-US" altLang="ko-KR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) </a:t>
            </a:r>
            <a:r>
              <a:rPr lang="ko" sz="1000" b="0" i="0" u="none" strike="noStrike" cap="none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Arial"/>
              </a:rPr>
              <a:t>나노사회</a:t>
            </a:r>
            <a:endParaRPr sz="1000" b="0" i="0" u="none" strike="noStrike" cap="none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Arial"/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681524" y="3676352"/>
            <a:ext cx="99799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타깃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타깃 </a:t>
            </a:r>
            <a:r>
              <a:rPr lang="ko-KR" altLang="en-US" sz="600" b="0" i="0" u="none" strike="noStrike" cap="none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셜명</a:t>
            </a:r>
            <a:endParaRPr sz="10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943281" y="3693983"/>
            <a:ext cx="101855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트렌드 설명</a:t>
            </a:r>
            <a:endParaRPr lang="en-US" altLang="ko-KR" sz="6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lang="en-US" altLang="ko-KR"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ko-KR" altLang="en-US" sz="600" b="0" i="0" u="none" strike="noStrike" cap="none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트렌드 설명</a:t>
            </a:r>
            <a:endParaRPr sz="600" b="0" i="0" u="none" strike="noStrike" cap="none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483534" y="4543417"/>
            <a:ext cx="26853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재미있는 </a:t>
            </a:r>
            <a:r>
              <a:rPr lang="ko" altLang="en-US" sz="100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lang="ko" sz="9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와</a:t>
            </a:r>
            <a:r>
              <a:rPr lang="ko" sz="10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altLang="en-US" sz="1000" dirty="0">
                <a:solidFill>
                  <a:srgbClr val="2951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취향</a:t>
            </a:r>
            <a:r>
              <a:rPr lang="ko" sz="900" b="0" i="0" u="none" strike="noStrike" cap="none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 </a:t>
            </a: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커뮤니티를 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지향하는 MZ 소비자</a:t>
            </a:r>
            <a:endParaRPr sz="9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 rot="10800000">
            <a:off x="1135263" y="4269117"/>
            <a:ext cx="1347008" cy="20855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397361" y="2602211"/>
            <a:ext cx="92026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플로우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4" name="Google Shape;334;p18"/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5987458" y="3720545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5987458" y="45233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5987458" y="4121946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987458" y="3319144"/>
            <a:ext cx="2616300" cy="330456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전략 방향 </a:t>
            </a:r>
            <a:r>
              <a:rPr lang="en-US" altLang="ko-KR" sz="800" b="0" i="0" u="none" strike="noStrike" cap="none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  <a:sym typeface="Arial"/>
              </a:rPr>
              <a:t>1</a:t>
            </a:r>
            <a:endParaRPr sz="800" b="0" i="0" u="none" strike="noStrike" cap="none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5533217" y="1880754"/>
            <a:ext cx="243493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4847979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5598538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6563184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527830" y="1411387"/>
            <a:ext cx="861161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쿼리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그래픽 7" descr="추가">
            <a:extLst>
              <a:ext uri="{FF2B5EF4-FFF2-40B4-BE49-F238E27FC236}">
                <a16:creationId xmlns:a16="http://schemas.microsoft.com/office/drawing/2014/main" id="{13E4F264-BF7A-E3BA-BEAD-983D058FA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684" y="3685663"/>
            <a:ext cx="181429" cy="18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397361" y="1446129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담당업무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1022727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Imp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000만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2175385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CTR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0.00% 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3309886" y="2721180"/>
            <a:ext cx="1138575" cy="1138575"/>
          </a:xfrm>
          <a:prstGeom prst="ellipse">
            <a:avLst/>
          </a:prstGeom>
          <a:noFill/>
          <a:ln w="9525" cap="flat" cmpd="sng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쿼리</a:t>
            </a:r>
            <a:endParaRPr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2951CD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Arial"/>
              </a:rPr>
              <a:t>000%▲</a:t>
            </a:r>
            <a:endParaRPr sz="1100" b="0" i="0" u="none" strike="noStrike" cap="none" dirty="0">
              <a:solidFill>
                <a:srgbClr val="2951CD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Arial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1039380" y="375059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</a:t>
            </a: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97361" y="2632216"/>
            <a:ext cx="61377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성과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1" name="Google Shape;361;p19"/>
          <p:cNvSpPr/>
          <p:nvPr/>
        </p:nvSpPr>
        <p:spPr>
          <a:xfrm>
            <a:off x="5220726" y="1809154"/>
            <a:ext cx="3525913" cy="2963433"/>
          </a:xfrm>
          <a:prstGeom prst="roundRect">
            <a:avLst>
              <a:gd name="adj" fmla="val 7808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예시를 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5220726" y="1446129"/>
            <a:ext cx="839204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예시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50F5A16F-BCAF-34E4-0D2F-AE01C5C73D75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6EF35D1D-0180-2222-16FA-F53AF1248993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48603FEA-D167-66FF-28D0-98AC1141CC89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1ED46E3F-AD82-22DB-DE8F-54233CA2FB8F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933EB0-A770-B639-FACF-7D27F04724CF}"/>
              </a:ext>
            </a:extLst>
          </p:cNvPr>
          <p:cNvCxnSpPr/>
          <p:nvPr/>
        </p:nvCxnSpPr>
        <p:spPr>
          <a:xfrm>
            <a:off x="112816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85B861-83BB-F43A-6233-6BBBE764C6E3}"/>
              </a:ext>
            </a:extLst>
          </p:cNvPr>
          <p:cNvCxnSpPr/>
          <p:nvPr/>
        </p:nvCxnSpPr>
        <p:spPr>
          <a:xfrm>
            <a:off x="112816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91D408-F107-9FD7-00A6-61DB551AF6F2}"/>
              </a:ext>
            </a:extLst>
          </p:cNvPr>
          <p:cNvCxnSpPr/>
          <p:nvPr/>
        </p:nvCxnSpPr>
        <p:spPr>
          <a:xfrm>
            <a:off x="2278786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CAE31A-72FF-2009-7B64-7C0D5E147076}"/>
              </a:ext>
            </a:extLst>
          </p:cNvPr>
          <p:cNvCxnSpPr/>
          <p:nvPr/>
        </p:nvCxnSpPr>
        <p:spPr>
          <a:xfrm>
            <a:off x="2278786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E62607-BD7C-0C08-2E7D-DB3995ED2807}"/>
              </a:ext>
            </a:extLst>
          </p:cNvPr>
          <p:cNvCxnSpPr/>
          <p:nvPr/>
        </p:nvCxnSpPr>
        <p:spPr>
          <a:xfrm>
            <a:off x="3413502" y="29184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9EF7FB-E9D8-9FFA-3A6A-7A1F05B2CB55}"/>
              </a:ext>
            </a:extLst>
          </p:cNvPr>
          <p:cNvCxnSpPr/>
          <p:nvPr/>
        </p:nvCxnSpPr>
        <p:spPr>
          <a:xfrm>
            <a:off x="3413502" y="3642360"/>
            <a:ext cx="927699" cy="0"/>
          </a:xfrm>
          <a:prstGeom prst="line">
            <a:avLst/>
          </a:prstGeom>
          <a:ln w="19050">
            <a:solidFill>
              <a:srgbClr val="295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334;p18">
            <a:extLst>
              <a:ext uri="{FF2B5EF4-FFF2-40B4-BE49-F238E27FC236}">
                <a16:creationId xmlns:a16="http://schemas.microsoft.com/office/drawing/2014/main" id="{00C1A3F1-6DAF-C6D8-3EF8-114C7E5A48B5}"/>
              </a:ext>
            </a:extLst>
          </p:cNvPr>
          <p:cNvSpPr txBox="1"/>
          <p:nvPr/>
        </p:nvSpPr>
        <p:spPr>
          <a:xfrm>
            <a:off x="1022727" y="1354754"/>
            <a:ext cx="44569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"/>
          <p:cNvSpPr/>
          <p:nvPr/>
        </p:nvSpPr>
        <p:spPr>
          <a:xfrm>
            <a:off x="0" y="1483242"/>
            <a:ext cx="9144000" cy="36602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1B4E8E-333C-EB3B-89EB-B6F2F3BD42F7}"/>
              </a:ext>
            </a:extLst>
          </p:cNvPr>
          <p:cNvSpPr/>
          <p:nvPr/>
        </p:nvSpPr>
        <p:spPr>
          <a:xfrm>
            <a:off x="5361702" y="3496955"/>
            <a:ext cx="3561317" cy="1498600"/>
          </a:xfrm>
          <a:prstGeom prst="roundRect">
            <a:avLst>
              <a:gd name="adj" fmla="val 95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1" name="Google Shape;401;p21"/>
          <p:cNvSpPr txBox="1"/>
          <p:nvPr/>
        </p:nvSpPr>
        <p:spPr>
          <a:xfrm>
            <a:off x="512424" y="1957328"/>
            <a:ext cx="368576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en-US" altLang="ko-KR"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실제 구매 시 활용가능한 예시 문장들이 담겨있습니다</a:t>
            </a: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  <a:endParaRPr lang="en-US" altLang="ko-KR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indent="-87313">
              <a:lnSpc>
                <a:spcPct val="150000"/>
              </a:lnSpc>
              <a:buSzPts val="800"/>
              <a:buFont typeface="Arial"/>
              <a:buChar char="•"/>
            </a:pPr>
            <a:r>
              <a:rPr lang="ko-KR" altLang="en-US" sz="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구매 시 활용가능한 예시 문장들이 담겨있습니다</a:t>
            </a: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endParaRPr lang="ko-KR" altLang="en-US" sz="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2" name="Google Shape;402;p21"/>
          <p:cNvPicPr preferRelativeResize="0"/>
          <p:nvPr/>
        </p:nvPicPr>
        <p:blipFill rotWithShape="1">
          <a:blip r:embed="rId3">
            <a:alphaModFix/>
          </a:blip>
          <a:srcRect b="40156"/>
          <a:stretch/>
        </p:blipFill>
        <p:spPr>
          <a:xfrm>
            <a:off x="346713" y="2935231"/>
            <a:ext cx="2108620" cy="220826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1"/>
          <p:cNvSpPr/>
          <p:nvPr/>
        </p:nvSpPr>
        <p:spPr>
          <a:xfrm>
            <a:off x="0" y="0"/>
            <a:ext cx="9144000" cy="72572"/>
          </a:xfrm>
          <a:prstGeom prst="rect">
            <a:avLst/>
          </a:prstGeom>
          <a:solidFill>
            <a:srgbClr val="2951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397361" y="1390156"/>
            <a:ext cx="1279039" cy="199078"/>
          </a:xfrm>
          <a:prstGeom prst="roundRect">
            <a:avLst>
              <a:gd name="adj" fmla="val 50000"/>
            </a:avLst>
          </a:prstGeom>
          <a:solidFill>
            <a:srgbClr val="E4F01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 최적화 전략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692376" y="3290908"/>
            <a:ext cx="1432757" cy="1781424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97361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ACTION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1851072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2524521" y="3583186"/>
            <a:ext cx="1197685" cy="1489146"/>
          </a:xfrm>
          <a:prstGeom prst="roundRect">
            <a:avLst>
              <a:gd name="adj" fmla="val 7808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소재</a:t>
            </a:r>
            <a:endParaRPr lang="en-US" altLang="ko" sz="800" b="0" i="0" u="none" strike="noStrike" cap="none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예시를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넣어주세요</a:t>
            </a:r>
            <a:endParaRPr sz="8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 rot="5400000">
            <a:off x="3364826" y="3004603"/>
            <a:ext cx="2414347" cy="373813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2951CD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5361703" y="2582804"/>
            <a:ext cx="326987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캠페인 평균 Imp. 000만 달성, CTR 00.0% 기록 (CPI, CPA)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브랜드 론칭 후 성공적인 시장 진입 및 안착 → 캠페인 통한 검색쿼리 000% 증대 (DAU,WAU, MAU 000% 증대) 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87313" marR="0" lvl="0" indent="-8731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줄글로 구체적인 성과 표기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372768" y="1745832"/>
            <a:ext cx="656350" cy="19907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RESULT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5421793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Imp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6585505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CTR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0.00%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749217" y="2055277"/>
            <a:ext cx="1042005" cy="516473"/>
          </a:xfrm>
          <a:prstGeom prst="roundRect">
            <a:avLst>
              <a:gd name="adj" fmla="val 16667"/>
            </a:avLst>
          </a:prstGeom>
          <a:solidFill>
            <a:srgbClr val="295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1100" b="0" i="0" u="none" strike="noStrike" cap="none" dirty="0">
              <a:solidFill>
                <a:srgbClr val="E4F01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rgbClr val="E4F01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000%▼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316;p18">
            <a:extLst>
              <a:ext uri="{FF2B5EF4-FFF2-40B4-BE49-F238E27FC236}">
                <a16:creationId xmlns:a16="http://schemas.microsoft.com/office/drawing/2014/main" id="{A226F51F-4515-FAE8-0715-80BC4DA713ED}"/>
              </a:ext>
            </a:extLst>
          </p:cNvPr>
          <p:cNvSpPr/>
          <p:nvPr/>
        </p:nvSpPr>
        <p:spPr>
          <a:xfrm>
            <a:off x="7193755" y="610446"/>
            <a:ext cx="1597819" cy="18965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Google Shape;317;p18">
            <a:extLst>
              <a:ext uri="{FF2B5EF4-FFF2-40B4-BE49-F238E27FC236}">
                <a16:creationId xmlns:a16="http://schemas.microsoft.com/office/drawing/2014/main" id="{24993B86-0CFD-0937-F4CF-9A09D113E465}"/>
              </a:ext>
            </a:extLst>
          </p:cNvPr>
          <p:cNvSpPr txBox="1"/>
          <p:nvPr/>
        </p:nvSpPr>
        <p:spPr>
          <a:xfrm>
            <a:off x="346714" y="475914"/>
            <a:ext cx="568240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0" i="0" u="none" strike="noStrike" cap="none" dirty="0">
                <a:solidFill>
                  <a:srgbClr val="2951C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그로스플래닛ㅣ</a:t>
            </a:r>
            <a:r>
              <a:rPr lang="ko" sz="1800" b="0" i="0" u="none" strike="noStrike" cap="none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신규 서비스 론칭 캠페인</a:t>
            </a:r>
            <a:endParaRPr sz="1800" b="0" i="0" u="none" strike="noStrike" cap="none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Arial"/>
            </a:endParaRPr>
          </a:p>
        </p:txBody>
      </p:sp>
      <p:sp>
        <p:nvSpPr>
          <p:cNvPr id="4" name="Google Shape;318;p18">
            <a:extLst>
              <a:ext uri="{FF2B5EF4-FFF2-40B4-BE49-F238E27FC236}">
                <a16:creationId xmlns:a16="http://schemas.microsoft.com/office/drawing/2014/main" id="{F5245245-35C3-31D3-3235-DAE939961CF7}"/>
              </a:ext>
            </a:extLst>
          </p:cNvPr>
          <p:cNvSpPr txBox="1"/>
          <p:nvPr/>
        </p:nvSpPr>
        <p:spPr>
          <a:xfrm>
            <a:off x="346713" y="879885"/>
            <a:ext cx="5893219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  <a:sym typeface="Arial"/>
              </a:rPr>
              <a:t>그로스플래닛의 신규 서비스 ‘포트폴리오 템플릿’ 론칭에 따른 인지도 향상 및 노출 커버리지 확대를 위한 캠페인 기획 및 실행</a:t>
            </a:r>
            <a:endParaRPr sz="900" b="0" i="0" u="none" strike="noStrike" cap="non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  <a:sym typeface="Arial"/>
            </a:endParaRPr>
          </a:p>
        </p:txBody>
      </p:sp>
      <p:sp>
        <p:nvSpPr>
          <p:cNvPr id="5" name="Google Shape;319;p18">
            <a:extLst>
              <a:ext uri="{FF2B5EF4-FFF2-40B4-BE49-F238E27FC236}">
                <a16:creationId xmlns:a16="http://schemas.microsoft.com/office/drawing/2014/main" id="{26047449-5A2D-EEDE-4E3F-CF490DF8F203}"/>
              </a:ext>
            </a:extLst>
          </p:cNvPr>
          <p:cNvSpPr txBox="1"/>
          <p:nvPr/>
        </p:nvSpPr>
        <p:spPr>
          <a:xfrm>
            <a:off x="7198658" y="610446"/>
            <a:ext cx="1598628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2000.00~2000.00 | 기여도 </a:t>
            </a:r>
            <a:r>
              <a:rPr lang="ko" sz="800" b="0" i="0" u="none" strike="noStrike" cap="none" dirty="0">
                <a:solidFill>
                  <a:srgbClr val="2951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00%</a:t>
            </a:r>
            <a:endParaRPr sz="800" b="0" i="0" u="none" strike="noStrike" cap="none" dirty="0">
              <a:solidFill>
                <a:srgbClr val="2951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5717235" y="4087876"/>
            <a:ext cx="180411" cy="6464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6095904" y="3631332"/>
            <a:ext cx="180411" cy="109701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3" name="Google Shape;423;p21"/>
          <p:cNvCxnSpPr>
            <a:cxnSpLocks/>
          </p:cNvCxnSpPr>
          <p:nvPr/>
        </p:nvCxnSpPr>
        <p:spPr>
          <a:xfrm>
            <a:off x="559721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21"/>
          <p:cNvSpPr txBox="1"/>
          <p:nvPr/>
        </p:nvSpPr>
        <p:spPr>
          <a:xfrm>
            <a:off x="571274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1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44A901-69D3-6330-0332-52133744471B}"/>
              </a:ext>
            </a:extLst>
          </p:cNvPr>
          <p:cNvCxnSpPr>
            <a:cxnSpLocks/>
            <a:stCxn id="420" idx="3"/>
            <a:endCxn id="421" idx="3"/>
          </p:cNvCxnSpPr>
          <p:nvPr/>
        </p:nvCxnSpPr>
        <p:spPr>
          <a:xfrm flipV="1">
            <a:off x="5807441" y="3631332"/>
            <a:ext cx="378669" cy="456544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Google Shape;424;p21"/>
          <p:cNvSpPr/>
          <p:nvPr/>
        </p:nvSpPr>
        <p:spPr>
          <a:xfrm>
            <a:off x="6847325" y="3928391"/>
            <a:ext cx="180411" cy="7999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7225994" y="3766496"/>
            <a:ext cx="180411" cy="9618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27" name="Google Shape;427;p21"/>
          <p:cNvCxnSpPr>
            <a:cxnSpLocks/>
          </p:cNvCxnSpPr>
          <p:nvPr/>
        </p:nvCxnSpPr>
        <p:spPr>
          <a:xfrm>
            <a:off x="6727305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3" name="Google Shape;433;p21"/>
          <p:cNvSpPr txBox="1"/>
          <p:nvPr/>
        </p:nvSpPr>
        <p:spPr>
          <a:xfrm>
            <a:off x="6842833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지표 2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7580F2-E891-A14B-C892-5279BFA4D9A0}"/>
              </a:ext>
            </a:extLst>
          </p:cNvPr>
          <p:cNvCxnSpPr>
            <a:cxnSpLocks/>
            <a:stCxn id="424" idx="3"/>
            <a:endCxn id="425" idx="3"/>
          </p:cNvCxnSpPr>
          <p:nvPr/>
        </p:nvCxnSpPr>
        <p:spPr>
          <a:xfrm flipV="1">
            <a:off x="6937531" y="3766496"/>
            <a:ext cx="378669" cy="16189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Google Shape;428;p21"/>
          <p:cNvSpPr/>
          <p:nvPr/>
        </p:nvSpPr>
        <p:spPr>
          <a:xfrm>
            <a:off x="7970888" y="3710933"/>
            <a:ext cx="180411" cy="10233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 w="9525" cap="flat" cmpd="sng">
            <a:solidFill>
              <a:srgbClr val="2951C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8349557" y="4266558"/>
            <a:ext cx="180411" cy="4617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951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431" name="Google Shape;431;p21"/>
          <p:cNvCxnSpPr>
            <a:cxnSpLocks/>
          </p:cNvCxnSpPr>
          <p:nvPr/>
        </p:nvCxnSpPr>
        <p:spPr>
          <a:xfrm>
            <a:off x="7850868" y="4734282"/>
            <a:ext cx="849900" cy="0"/>
          </a:xfrm>
          <a:prstGeom prst="straightConnector1">
            <a:avLst/>
          </a:prstGeom>
          <a:noFill/>
          <a:ln w="19050" cap="flat" cmpd="sng">
            <a:solidFill>
              <a:srgbClr val="2951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4" name="Google Shape;434;p21"/>
          <p:cNvSpPr txBox="1"/>
          <p:nvPr/>
        </p:nvSpPr>
        <p:spPr>
          <a:xfrm>
            <a:off x="7966396" y="4673241"/>
            <a:ext cx="618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 i="0" u="none" strike="noStrike" cap="none" dirty="0">
                <a:solidFill>
                  <a:schemeClr val="dk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CPC</a:t>
            </a:r>
            <a:endParaRPr sz="800" b="0" i="0" u="none" strike="noStrike" cap="none" dirty="0">
              <a:solidFill>
                <a:schemeClr val="dk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6EDB2F-F17A-3C2E-3B06-F29154499CA0}"/>
              </a:ext>
            </a:extLst>
          </p:cNvPr>
          <p:cNvCxnSpPr>
            <a:cxnSpLocks/>
            <a:stCxn id="428" idx="3"/>
            <a:endCxn id="429" idx="3"/>
          </p:cNvCxnSpPr>
          <p:nvPr/>
        </p:nvCxnSpPr>
        <p:spPr>
          <a:xfrm>
            <a:off x="8061094" y="3710933"/>
            <a:ext cx="378669" cy="555625"/>
          </a:xfrm>
          <a:prstGeom prst="straightConnector1">
            <a:avLst/>
          </a:prstGeom>
          <a:ln w="15875" cap="rnd">
            <a:solidFill>
              <a:schemeClr val="accent2"/>
            </a:solidFill>
            <a:prstDash val="sysDot"/>
            <a:headEnd type="oval" w="sm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mtClean="0">
            <a:latin typeface="Pretendard SemiBold" panose="02000703000000020004" pitchFamily="50" charset="-127"/>
            <a:ea typeface="Pretendard SemiBold" panose="02000703000000020004" pitchFamily="50" charset="-127"/>
            <a:cs typeface="Pretendard SemiBold" panose="02000703000000020004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F7B19C7-EBF4-456A-BEA4-9A6BFFBE3B0B}">
  <we:reference id="wa200005566" version="3.0.0.2" store="ko-K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416</Words>
  <Application>Microsoft Macintosh PowerPoint</Application>
  <PresentationFormat>화면 슬라이드 쇼(16:9)</PresentationFormat>
  <Paragraphs>91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</vt:lpstr>
      <vt:lpstr>Pretendard ExtraBold</vt:lpstr>
      <vt:lpstr>Pretendard Light</vt:lpstr>
      <vt:lpstr>Pretendard SemiBold</vt:lpstr>
      <vt:lpstr>Pretendard Medium</vt:lpstr>
      <vt:lpstr>Arial</vt:lpstr>
      <vt:lpstr>Simple Light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earningss __</cp:lastModifiedBy>
  <cp:revision>114</cp:revision>
  <dcterms:modified xsi:type="dcterms:W3CDTF">2025-02-02T03:58:41Z</dcterms:modified>
</cp:coreProperties>
</file>